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4" r:id="rId3"/>
    <p:sldId id="416" r:id="rId4"/>
    <p:sldId id="415" r:id="rId5"/>
    <p:sldId id="417" r:id="rId6"/>
    <p:sldId id="262" r:id="rId7"/>
    <p:sldId id="418" r:id="rId8"/>
    <p:sldId id="432" r:id="rId9"/>
    <p:sldId id="430" r:id="rId10"/>
    <p:sldId id="422" r:id="rId11"/>
    <p:sldId id="431" r:id="rId12"/>
    <p:sldId id="429" r:id="rId13"/>
    <p:sldId id="423" r:id="rId14"/>
    <p:sldId id="424" r:id="rId15"/>
    <p:sldId id="433" r:id="rId16"/>
    <p:sldId id="425" r:id="rId17"/>
    <p:sldId id="426" r:id="rId18"/>
    <p:sldId id="427" r:id="rId19"/>
    <p:sldId id="261" r:id="rId20"/>
    <p:sldId id="258" r:id="rId21"/>
    <p:sldId id="263" r:id="rId22"/>
    <p:sldId id="259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264" r:id="rId52"/>
    <p:sldId id="419" r:id="rId53"/>
    <p:sldId id="420" r:id="rId54"/>
    <p:sldId id="421" r:id="rId55"/>
    <p:sldId id="412" r:id="rId56"/>
    <p:sldId id="413" r:id="rId5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1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474E-476D-CABD-5EAA-318B69A9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B10C2-9508-1FFF-8FF4-9B2973340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F8287-5749-8CC2-9376-B401D538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224E7-3C09-169E-B08E-DBC4B1C1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FE9BB-A2BD-B9AA-3792-E7C5F34C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53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DAD9-87DD-196C-833B-47BDBD57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6E937-4BBB-D4EC-5236-704CE1BB9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C6947-23C2-1AD3-FFB8-4F96A8DA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471DC-1663-4A50-A96E-359E0DEE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E5AC0-D4DB-4227-1049-259D5C20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40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7A2FD4-B7A6-4E6B-AC81-37F7AE9E0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65345-F7F8-613B-F2E8-BD421E697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4C574-99C3-46CD-CA4C-52E65C1B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A9797-90F8-B91C-BC85-E91D278E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43C26-E2A5-008E-9676-9383C24B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4B4F-F482-5C8C-9556-A3AF8AFD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675AA-7081-F099-3527-6E1798111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0A703-7560-E3B7-AE3A-FC5546C1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67C2A-2012-2AA8-7E7B-4D80F85C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D58EA-5072-2878-7612-DCB8FF9A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94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5078-DE8E-2BAB-4F93-BBD0D50C6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C55D2-FDE7-8A8E-2170-1B152827D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B8B2E-D3EB-6E47-B6C0-2262E404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70217-C9A8-D2CC-8E87-FF1420EF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86C8C-61B1-90C3-D7DD-C89D751D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58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B9FE-2CF2-2ABC-7C94-C9E0AC4A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AA58-9D62-8611-A290-33DE5748C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C4290-19E1-F5E4-FE41-C8B1F9FD2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5F12A-5AA0-E355-C4D8-8BFD6CEA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6C08F-6F00-1EB3-7734-C44784B7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C0B21-553E-9DDE-A48F-4DC84EF2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8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7EC74-B9C1-8A51-9F0F-E7D45A4A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AC6CF-F2A1-E530-998F-206966C15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0F387-07ED-A530-54F0-506769FCB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C73E1-ED23-BBCD-DB66-D2369AD07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708F8-A281-C1C2-C268-F2C5B5395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F3803-9367-237F-7F37-7B4822ED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559683-40BE-5EBB-6EBB-1AF12A6A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4A84A-A340-CC1F-3886-92EA2310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046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668E-5B07-A2C8-D218-5713E8A4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9BD81-B6C2-3B08-C72E-96B21568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E6ABF-7458-E24F-A6A5-640A1B3D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79370-0870-E3CF-DEFA-B0A327E6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01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1D6E37-BE8B-FB69-01FF-BAE9BA5A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D7684-1A67-8D26-EE7A-F65E0A4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F6FA3-905C-BFF7-3BA3-A2BF407A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96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4F97-B5EB-F21B-1CD7-6B9C8863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978CB-5ADA-6B62-FAFE-7F3EC1454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8B889-1EF6-3895-D1D8-8D558D2E7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226B-ACF9-6E92-6912-F971A537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408FD-1066-EB58-3EBA-157FF98A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8E708-679F-C70D-95DA-8CB8F2EE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83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8CC7-2A31-2BF2-9033-C9ECC1C3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0C59-53E8-93F9-A9AB-09BE59F86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B9DE-060B-0B5A-AC70-311C12A7B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31157-E340-6E29-858A-C98529931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F4078-3395-1E7E-AA73-78986585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09760-C113-35FC-1520-9F4356EF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94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A11082-7023-3944-A516-550695A2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DA118-4DF0-863B-82C4-DF033E72F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2D101-2663-8F64-8EA1-A3BFA1AD2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1203E-635F-4099-865F-347FC964DB42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AF099-013B-4BBF-7F3E-DD913B4F3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FDA6-6FBE-D199-9570-D01610AB2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35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D0BB-71A7-7C55-CD69-25CC46FA8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3858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WHERE </a:t>
            </a:r>
            <a:r>
              <a:rPr lang="en-US" dirty="0" err="1"/>
              <a:t>StateProvinceCode</a:t>
            </a:r>
            <a:r>
              <a:rPr lang="en-US" dirty="0"/>
              <a:t> LIKE 'A[BKL]’;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8EA1745-6319-EAEF-18D2-B49565A66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705" y="3738275"/>
            <a:ext cx="9878282" cy="2754600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In this pattern, 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 Mono"/>
              </a:rPr>
              <a:t>'A[BKL]'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, the 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 Mono"/>
              </a:rPr>
              <a:t>[BKL]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 part represents a character class or character set, which means that it will match any single character that is either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 'B', 'K', or 'L' after the letter 'A'. So, it will select rows where the </a:t>
            </a:r>
            <a:r>
              <a:rPr kumimoji="0" lang="en-US" altLang="en-US" b="1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Söhne Mono"/>
              </a:rPr>
              <a:t>StateProvinceCode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 starts with 'A' followed by either 'B', 'K', or 'L’.</a:t>
            </a:r>
            <a:r>
              <a:rPr kumimoji="0" lang="en-US" altLang="en-US" sz="11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StateProvinceCode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| </a:t>
            </a:r>
            <a:r>
              <a:rPr kumimoji="0" lang="en-US" altLang="en-US" sz="1800" b="0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StateProvinceName</a:t>
            </a: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----------------- | -----------------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                | Alberta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AK                | Alaska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                | Alabama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                | California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8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SELECT *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--WHERE </a:t>
            </a:r>
            <a:r>
              <a:rPr lang="en-US" dirty="0" err="1"/>
              <a:t>ProductNumber</a:t>
            </a:r>
            <a:r>
              <a:rPr lang="en-US" dirty="0"/>
              <a:t> LIKE 'L%';</a:t>
            </a:r>
          </a:p>
          <a:p>
            <a:r>
              <a:rPr lang="en-US" dirty="0"/>
              <a:t>WHERE </a:t>
            </a:r>
            <a:r>
              <a:rPr lang="en-US" dirty="0" err="1"/>
              <a:t>ProductNumber</a:t>
            </a:r>
            <a:r>
              <a:rPr lang="en-US" dirty="0"/>
              <a:t> LIKE 'L[A-Z]-[0-9]%'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*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--WHERE </a:t>
            </a:r>
            <a:r>
              <a:rPr lang="en-US" dirty="0" err="1"/>
              <a:t>ProductNumber</a:t>
            </a:r>
            <a:r>
              <a:rPr lang="en-US" dirty="0"/>
              <a:t> LIKE 'L%';</a:t>
            </a:r>
          </a:p>
          <a:p>
            <a:r>
              <a:rPr lang="en-US" dirty="0"/>
              <a:t>--WHERE </a:t>
            </a:r>
            <a:r>
              <a:rPr lang="en-US" dirty="0" err="1"/>
              <a:t>ProductNumber</a:t>
            </a:r>
            <a:r>
              <a:rPr lang="en-US" dirty="0"/>
              <a:t> LIKE 'L[A-Z]-[0-9]%'</a:t>
            </a:r>
          </a:p>
          <a:p>
            <a:r>
              <a:rPr lang="en-US" dirty="0"/>
              <a:t>WHERE </a:t>
            </a:r>
            <a:r>
              <a:rPr lang="en-US" dirty="0" err="1"/>
              <a:t>ProductNumber</a:t>
            </a:r>
            <a:r>
              <a:rPr lang="en-US" dirty="0"/>
              <a:t> LIKE 'L[I-N]-[135]%';</a:t>
            </a:r>
          </a:p>
        </p:txBody>
      </p:sp>
    </p:spTree>
    <p:extLst>
      <p:ext uri="{BB962C8B-B14F-4D97-AF65-F5344CB8AC3E}">
        <p14:creationId xmlns:p14="http://schemas.microsoft.com/office/powerpoint/2010/main" val="307864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SELECT CHARINDEX('D','DAD');</a:t>
            </a:r>
          </a:p>
          <a:p>
            <a:r>
              <a:rPr lang="en-US" dirty="0"/>
              <a:t>SELECT CHARINDEX('D','DAD',2);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endParaRPr lang="en-US" dirty="0"/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CHARINDEX('I', </a:t>
            </a:r>
            <a:r>
              <a:rPr lang="en-US" dirty="0" err="1"/>
              <a:t>ProductNumber</a:t>
            </a:r>
            <a:r>
              <a:rPr lang="en-US" dirty="0"/>
              <a:t>)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CHARINDEX('I', </a:t>
            </a:r>
            <a:r>
              <a:rPr lang="en-US" dirty="0" err="1"/>
              <a:t>ProductNumber</a:t>
            </a:r>
            <a:r>
              <a:rPr lang="en-US" dirty="0"/>
              <a:t>)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WHERE </a:t>
            </a:r>
            <a:r>
              <a:rPr lang="en-US" dirty="0" err="1"/>
              <a:t>ProductNumber</a:t>
            </a:r>
            <a:r>
              <a:rPr lang="en-US" dirty="0"/>
              <a:t> LIKE '%I%';</a:t>
            </a:r>
          </a:p>
        </p:txBody>
      </p:sp>
    </p:spTree>
    <p:extLst>
      <p:ext uri="{BB962C8B-B14F-4D97-AF65-F5344CB8AC3E}">
        <p14:creationId xmlns:p14="http://schemas.microsoft.com/office/powerpoint/2010/main" val="395021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</a:t>
            </a:r>
            <a:r>
              <a:rPr lang="en-US" dirty="0" err="1"/>
              <a:t>datalength</a:t>
            </a:r>
            <a:r>
              <a:rPr lang="en-US" dirty="0"/>
              <a:t>(</a:t>
            </a:r>
            <a:r>
              <a:rPr lang="en-US" dirty="0" err="1"/>
              <a:t>ProductNumber</a:t>
            </a:r>
            <a:r>
              <a:rPr lang="en-US" dirty="0"/>
              <a:t>)</a:t>
            </a:r>
          </a:p>
          <a:p>
            <a:r>
              <a:rPr lang="en-US" dirty="0"/>
              <a:t>FROM Product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SELECT FORMAT(20200616,'####/##/##');</a:t>
            </a:r>
          </a:p>
        </p:txBody>
      </p:sp>
    </p:spTree>
    <p:extLst>
      <p:ext uri="{BB962C8B-B14F-4D97-AF65-F5344CB8AC3E}">
        <p14:creationId xmlns:p14="http://schemas.microsoft.com/office/powerpoint/2010/main" val="2864167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825625"/>
            <a:ext cx="11557000" cy="4351338"/>
          </a:xfrm>
        </p:spPr>
        <p:txBody>
          <a:bodyPr>
            <a:normAutofit/>
          </a:bodyPr>
          <a:lstStyle/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left(ProductNumber,2) AS </a:t>
            </a:r>
            <a:r>
              <a:rPr lang="en-US" dirty="0" err="1"/>
              <a:t>ExtractNameFromLeft</a:t>
            </a:r>
            <a:endParaRPr lang="en-US" dirty="0"/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right(ProductNumber,2) AS </a:t>
            </a:r>
            <a:r>
              <a:rPr lang="en-US" dirty="0" err="1"/>
              <a:t>ExtractNameFromRight</a:t>
            </a:r>
            <a:endParaRPr lang="en-US" dirty="0"/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FirstName,LEN</a:t>
            </a:r>
            <a:r>
              <a:rPr lang="en-US" dirty="0"/>
              <a:t>(FirstName) AS </a:t>
            </a:r>
            <a:r>
              <a:rPr lang="en-US" dirty="0" err="1"/>
              <a:t>ExtractLengthOfName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05817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825625"/>
            <a:ext cx="115570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</a:t>
            </a:r>
            <a:r>
              <a:rPr lang="en-US" dirty="0" err="1"/>
              <a:t>datalength</a:t>
            </a:r>
            <a:r>
              <a:rPr lang="en-US" dirty="0"/>
              <a:t>(</a:t>
            </a:r>
            <a:r>
              <a:rPr lang="en-US" dirty="0" err="1"/>
              <a:t>ProductNumber</a:t>
            </a:r>
            <a:r>
              <a:rPr lang="en-US" dirty="0"/>
              <a:t>) AS </a:t>
            </a:r>
            <a:r>
              <a:rPr lang="en-US" dirty="0" err="1"/>
              <a:t>ExtractLength</a:t>
            </a:r>
            <a:r>
              <a:rPr lang="en-US" dirty="0"/>
              <a:t>,</a:t>
            </a:r>
          </a:p>
          <a:p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ProductNumber</a:t>
            </a:r>
            <a:r>
              <a:rPr lang="en-US" dirty="0"/>
              <a:t>) AS </a:t>
            </a:r>
            <a:r>
              <a:rPr lang="en-US" dirty="0" err="1"/>
              <a:t>ExtractLength</a:t>
            </a:r>
            <a:r>
              <a:rPr lang="en-US" dirty="0"/>
              <a:t>_</a:t>
            </a:r>
          </a:p>
          <a:p>
            <a:r>
              <a:rPr lang="en-US" dirty="0"/>
              <a:t>FROM Product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DATALENGTH(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) calculates the length of the 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 column in bytes, including trailing spaces. This will give you the length of the data as it is stored in the database.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LEN(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) calculates the length of the 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 column in characters. It counts the number of characters in the string, excluding trailing spaces.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The difference between these two numbers for each row will be the number of trailing spaces in the 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 column. If there are no trailing spaces, the two numbers will be the same.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92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SELECT FirstName, LOWER(FirstName) AS </a:t>
            </a:r>
            <a:r>
              <a:rPr lang="en-US" dirty="0" err="1"/>
              <a:t>LowerFName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FirstName, UPPER(FirstName) AS </a:t>
            </a:r>
            <a:r>
              <a:rPr lang="en-US" dirty="0" err="1"/>
              <a:t>LowerFName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Ltrim</a:t>
            </a:r>
            <a:r>
              <a:rPr lang="en-US" dirty="0"/>
              <a:t>('		Trim Left Side');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rtrim</a:t>
            </a:r>
            <a:r>
              <a:rPr lang="en-US" dirty="0"/>
              <a:t>('Trim Left Side		 ');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trim('      Trim Both The Sides      ');</a:t>
            </a:r>
          </a:p>
        </p:txBody>
      </p:sp>
    </p:spTree>
    <p:extLst>
      <p:ext uri="{BB962C8B-B14F-4D97-AF65-F5344CB8AC3E}">
        <p14:creationId xmlns:p14="http://schemas.microsoft.com/office/powerpoint/2010/main" val="2687611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SELECT Name, PATINDEX('%</a:t>
            </a:r>
            <a:r>
              <a:rPr lang="en-US" dirty="0" err="1"/>
              <a:t>Ball%',Name</a:t>
            </a:r>
            <a:r>
              <a:rPr lang="en-US" dirty="0"/>
              <a:t>)</a:t>
            </a:r>
          </a:p>
          <a:p>
            <a:r>
              <a:rPr lang="en-US" dirty="0"/>
              <a:t>FROM </a:t>
            </a:r>
            <a:r>
              <a:rPr lang="en-US" dirty="0" err="1"/>
              <a:t>Production.Product</a:t>
            </a:r>
            <a:endParaRPr lang="en-US" dirty="0"/>
          </a:p>
          <a:p>
            <a:r>
              <a:rPr lang="en-US" dirty="0"/>
              <a:t>WHERE Name LIKE '%Ball%';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Name, </a:t>
            </a:r>
            <a:r>
              <a:rPr lang="en-US" dirty="0" err="1"/>
              <a:t>Patindex</a:t>
            </a:r>
            <a:r>
              <a:rPr lang="en-US" dirty="0"/>
              <a:t>('%Cr_</a:t>
            </a:r>
            <a:r>
              <a:rPr lang="en-US" dirty="0" err="1"/>
              <a:t>nk</a:t>
            </a:r>
            <a:r>
              <a:rPr lang="en-US" dirty="0"/>
              <a:t>%',Name)</a:t>
            </a:r>
          </a:p>
          <a:p>
            <a:r>
              <a:rPr lang="en-US" dirty="0"/>
              <a:t>FROM </a:t>
            </a:r>
            <a:r>
              <a:rPr lang="en-US" dirty="0" err="1"/>
              <a:t>Production.Product</a:t>
            </a:r>
            <a:endParaRPr lang="en-US" dirty="0"/>
          </a:p>
          <a:p>
            <a:r>
              <a:rPr lang="en-US" dirty="0"/>
              <a:t>WHERE Name LIKE '%Cr%';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LoginID</a:t>
            </a:r>
            <a:r>
              <a:rPr lang="en-US" dirty="0"/>
              <a:t>, REPLACE(</a:t>
            </a:r>
            <a:r>
              <a:rPr lang="en-US" dirty="0" err="1"/>
              <a:t>LoginID</a:t>
            </a:r>
            <a:r>
              <a:rPr lang="en-US" dirty="0"/>
              <a:t>,'adventure-</a:t>
            </a:r>
            <a:r>
              <a:rPr lang="en-US" dirty="0" err="1"/>
              <a:t>works','aw</a:t>
            </a:r>
            <a:r>
              <a:rPr lang="en-US" dirty="0"/>
              <a:t>') AS </a:t>
            </a:r>
            <a:r>
              <a:rPr lang="en-US" dirty="0" err="1"/>
              <a:t>ReplaceString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HumanResources.Employee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FirstName, REPLICATE(FirstName,3) AS </a:t>
            </a:r>
            <a:r>
              <a:rPr lang="en-US" dirty="0" err="1"/>
              <a:t>ReplicateFName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43202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SELECT FirstName, REVERSE(FirstName) AS </a:t>
            </a:r>
            <a:r>
              <a:rPr lang="en-US" dirty="0" err="1"/>
              <a:t>ReverseFName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Top 100 </a:t>
            </a:r>
            <a:r>
              <a:rPr lang="en-US" dirty="0" err="1"/>
              <a:t>LastName</a:t>
            </a:r>
            <a:r>
              <a:rPr lang="en-US" dirty="0"/>
              <a:t>, Substring(LastName,3,5) AS </a:t>
            </a:r>
            <a:r>
              <a:rPr lang="en-US" dirty="0" err="1"/>
              <a:t>SubstringLName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LastName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ProductNumber,str</a:t>
            </a:r>
            <a:r>
              <a:rPr lang="en-US" dirty="0"/>
              <a:t>(</a:t>
            </a:r>
            <a:r>
              <a:rPr lang="en-US" dirty="0" err="1"/>
              <a:t>ProductID</a:t>
            </a:r>
            <a:r>
              <a:rPr lang="en-US" dirty="0"/>
              <a:t>) AS </a:t>
            </a:r>
            <a:r>
              <a:rPr lang="en-US" dirty="0" err="1"/>
              <a:t>ExtractNameFromRight</a:t>
            </a:r>
            <a:endParaRPr lang="en-US" dirty="0"/>
          </a:p>
          <a:p>
            <a:r>
              <a:rPr lang="en-US" dirty="0"/>
              <a:t>FROM Product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--To convert into String</a:t>
            </a:r>
          </a:p>
        </p:txBody>
      </p:sp>
    </p:spTree>
    <p:extLst>
      <p:ext uri="{BB962C8B-B14F-4D97-AF65-F5344CB8AC3E}">
        <p14:creationId xmlns:p14="http://schemas.microsoft.com/office/powerpoint/2010/main" val="106760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72C53-A955-9E86-283B-0B6F3DCB5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/>
          <a:stretch/>
        </p:blipFill>
        <p:spPr>
          <a:xfrm>
            <a:off x="2683239" y="0"/>
            <a:ext cx="6218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E54A0482-9F94-F9DC-F570-2AA2C32EF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DE78F-C77F-EC31-69BC-D5D27A589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Case Study 1:</a:t>
            </a:r>
            <a:br>
              <a:rPr lang="en-US" sz="3000" b="1" dirty="0"/>
            </a:br>
            <a:br>
              <a:rPr lang="en-US" sz="3000" dirty="0"/>
            </a:br>
            <a:r>
              <a:rPr lang="en-US" sz="3000" dirty="0"/>
              <a:t>Get all employee detail from Employee Detail table whose "FirstName" start with any single character between 'a-p'</a:t>
            </a:r>
            <a:endParaRPr lang="en-IN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772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E6A1E7-599E-C4DF-02B5-AA7DA4F09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53" y="445511"/>
            <a:ext cx="7780694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3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ED1F-05A9-7697-2786-3A7FBA4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E7A1A-39A9-010E-224F-627A28A54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C67F5-BD95-C926-2D40-F17672F1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8" y="0"/>
            <a:ext cx="1187571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4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BE00-F00C-B61A-B74B-3F41C4E5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0A770A-E1C6-37CE-89D3-3DA9CF5E9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 b="28573"/>
          <a:stretch/>
        </p:blipFill>
        <p:spPr>
          <a:xfrm>
            <a:off x="1628234" y="0"/>
            <a:ext cx="8104400" cy="6746682"/>
          </a:xfrm>
        </p:spPr>
      </p:pic>
    </p:spTree>
    <p:extLst>
      <p:ext uri="{BB962C8B-B14F-4D97-AF65-F5344CB8AC3E}">
        <p14:creationId xmlns:p14="http://schemas.microsoft.com/office/powerpoint/2010/main" val="3886532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1">
            <a:extLst>
              <a:ext uri="{FF2B5EF4-FFF2-40B4-BE49-F238E27FC236}">
                <a16:creationId xmlns:a16="http://schemas.microsoft.com/office/drawing/2014/main" id="{64126DF8-3F5D-6F5A-1F07-8367C796EA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75"/>
            <a:ext cx="12192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12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2">
            <a:extLst>
              <a:ext uri="{FF2B5EF4-FFF2-40B4-BE49-F238E27FC236}">
                <a16:creationId xmlns:a16="http://schemas.microsoft.com/office/drawing/2014/main" id="{44C222A9-7208-092A-157A-B0FF0DA9A8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3"/>
            <a:ext cx="12192000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42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3">
            <a:extLst>
              <a:ext uri="{FF2B5EF4-FFF2-40B4-BE49-F238E27FC236}">
                <a16:creationId xmlns:a16="http://schemas.microsoft.com/office/drawing/2014/main" id="{AC2EC6A3-76EF-5A44-B2B3-0A69AB4868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20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4">
            <a:extLst>
              <a:ext uri="{FF2B5EF4-FFF2-40B4-BE49-F238E27FC236}">
                <a16:creationId xmlns:a16="http://schemas.microsoft.com/office/drawing/2014/main" id="{EB5B364C-38F9-6CB9-C010-FCA5317913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463"/>
            <a:ext cx="12192000" cy="55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08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5">
            <a:extLst>
              <a:ext uri="{FF2B5EF4-FFF2-40B4-BE49-F238E27FC236}">
                <a16:creationId xmlns:a16="http://schemas.microsoft.com/office/drawing/2014/main" id="{C332332B-836E-472F-3358-C2932FF332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35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6">
            <a:extLst>
              <a:ext uri="{FF2B5EF4-FFF2-40B4-BE49-F238E27FC236}">
                <a16:creationId xmlns:a16="http://schemas.microsoft.com/office/drawing/2014/main" id="{000B4CF2-CFAE-348C-3412-70CC15C235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813"/>
            <a:ext cx="12192000" cy="57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58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7">
            <a:extLst>
              <a:ext uri="{FF2B5EF4-FFF2-40B4-BE49-F238E27FC236}">
                <a16:creationId xmlns:a16="http://schemas.microsoft.com/office/drawing/2014/main" id="{3450AC8E-988F-6399-19CA-A7AFDD57C7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00"/>
            <a:ext cx="12192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36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E54A0482-9F94-F9DC-F570-2AA2C32EF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DE78F-C77F-EC31-69BC-D5D27A589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Solution: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Get all employee detail from </a:t>
            </a:r>
            <a:r>
              <a:rPr lang="en-US" sz="3000" dirty="0" err="1"/>
              <a:t>EmployeeDetail</a:t>
            </a:r>
            <a:r>
              <a:rPr lang="en-US" sz="3000" dirty="0"/>
              <a:t> table whose "FirstName" start with any single character between 'a-p'</a:t>
            </a:r>
            <a:endParaRPr lang="en-IN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A95BB-C26D-50F7-BF66-41A99834C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ANS: MS SQL Server: SELECT * FROM EmployeeDetail WHERE FirstName like ‘[a-p]%’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43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8">
            <a:extLst>
              <a:ext uri="{FF2B5EF4-FFF2-40B4-BE49-F238E27FC236}">
                <a16:creationId xmlns:a16="http://schemas.microsoft.com/office/drawing/2014/main" id="{E9EC1FD8-1F84-5728-0D86-AFA15C0ECB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388"/>
            <a:ext cx="12192000" cy="6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5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9">
            <a:extLst>
              <a:ext uri="{FF2B5EF4-FFF2-40B4-BE49-F238E27FC236}">
                <a16:creationId xmlns:a16="http://schemas.microsoft.com/office/drawing/2014/main" id="{6B49F0AC-361E-8D08-40A8-4F5CFF7E3B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2192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65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0">
            <a:extLst>
              <a:ext uri="{FF2B5EF4-FFF2-40B4-BE49-F238E27FC236}">
                <a16:creationId xmlns:a16="http://schemas.microsoft.com/office/drawing/2014/main" id="{4B00B0F8-C9F6-56C7-3540-A95702BD5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0"/>
            <a:ext cx="12192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4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1">
            <a:extLst>
              <a:ext uri="{FF2B5EF4-FFF2-40B4-BE49-F238E27FC236}">
                <a16:creationId xmlns:a16="http://schemas.microsoft.com/office/drawing/2014/main" id="{CF3C6E4D-58A6-318F-A334-133B772B7F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963"/>
            <a:ext cx="12192000" cy="26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33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2">
            <a:extLst>
              <a:ext uri="{FF2B5EF4-FFF2-40B4-BE49-F238E27FC236}">
                <a16:creationId xmlns:a16="http://schemas.microsoft.com/office/drawing/2014/main" id="{C9FB2FF5-7C0E-AADC-52ED-D0D3D79049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675"/>
            <a:ext cx="1219200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8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3">
            <a:extLst>
              <a:ext uri="{FF2B5EF4-FFF2-40B4-BE49-F238E27FC236}">
                <a16:creationId xmlns:a16="http://schemas.microsoft.com/office/drawing/2014/main" id="{7C217D44-CA80-18BA-CADE-78827173CF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85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4">
            <a:extLst>
              <a:ext uri="{FF2B5EF4-FFF2-40B4-BE49-F238E27FC236}">
                <a16:creationId xmlns:a16="http://schemas.microsoft.com/office/drawing/2014/main" id="{423A02E7-5EBB-BC41-9279-03139DDB24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38"/>
            <a:ext cx="121920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62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8">
            <a:extLst>
              <a:ext uri="{FF2B5EF4-FFF2-40B4-BE49-F238E27FC236}">
                <a16:creationId xmlns:a16="http://schemas.microsoft.com/office/drawing/2014/main" id="{5179F723-4529-D8FF-3356-84EB1CCAD7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263"/>
            <a:ext cx="12192000" cy="41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65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9">
            <a:extLst>
              <a:ext uri="{FF2B5EF4-FFF2-40B4-BE49-F238E27FC236}">
                <a16:creationId xmlns:a16="http://schemas.microsoft.com/office/drawing/2014/main" id="{0361A53F-21EA-CCEC-7A02-FE445F2F2E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72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0">
            <a:extLst>
              <a:ext uri="{FF2B5EF4-FFF2-40B4-BE49-F238E27FC236}">
                <a16:creationId xmlns:a16="http://schemas.microsoft.com/office/drawing/2014/main" id="{D2354B1F-134F-BB55-ABB6-4FD7BA981F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475"/>
            <a:ext cx="12192000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A418D-5E31-25CF-9332-D052B460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all employee detail from Employee. Detail table whose "FirstName" not start with any single character between 'a-p’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FD314-35F9-644F-AD9D-2424EDE1E93F}"/>
              </a:ext>
            </a:extLst>
          </p:cNvPr>
          <p:cNvSpPr txBox="1"/>
          <p:nvPr/>
        </p:nvSpPr>
        <p:spPr>
          <a:xfrm>
            <a:off x="1285241" y="824327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Case Study 2: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408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1">
            <a:extLst>
              <a:ext uri="{FF2B5EF4-FFF2-40B4-BE49-F238E27FC236}">
                <a16:creationId xmlns:a16="http://schemas.microsoft.com/office/drawing/2014/main" id="{6EC14DAE-E02B-4A86-53FF-521B581A09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588"/>
            <a:ext cx="12192000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30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2">
            <a:extLst>
              <a:ext uri="{FF2B5EF4-FFF2-40B4-BE49-F238E27FC236}">
                <a16:creationId xmlns:a16="http://schemas.microsoft.com/office/drawing/2014/main" id="{B770F8F4-140F-24D8-DBAE-5DDAA7F51D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3">
            <a:extLst>
              <a:ext uri="{FF2B5EF4-FFF2-40B4-BE49-F238E27FC236}">
                <a16:creationId xmlns:a16="http://schemas.microsoft.com/office/drawing/2014/main" id="{E04F8A38-5FCA-4819-C000-22DA5CFDE4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875"/>
            <a:ext cx="12192000" cy="27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83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4">
            <a:extLst>
              <a:ext uri="{FF2B5EF4-FFF2-40B4-BE49-F238E27FC236}">
                <a16:creationId xmlns:a16="http://schemas.microsoft.com/office/drawing/2014/main" id="{844BE30F-0B34-DCEC-4C67-1BC658FE9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71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5">
            <a:extLst>
              <a:ext uri="{FF2B5EF4-FFF2-40B4-BE49-F238E27FC236}">
                <a16:creationId xmlns:a16="http://schemas.microsoft.com/office/drawing/2014/main" id="{E527EA26-9DB7-9835-BC81-B6760F3DBC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2238"/>
            <a:ext cx="121920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71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6">
            <a:extLst>
              <a:ext uri="{FF2B5EF4-FFF2-40B4-BE49-F238E27FC236}">
                <a16:creationId xmlns:a16="http://schemas.microsoft.com/office/drawing/2014/main" id="{CB118D89-A69C-004E-9041-20CEB4D924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54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7">
            <a:extLst>
              <a:ext uri="{FF2B5EF4-FFF2-40B4-BE49-F238E27FC236}">
                <a16:creationId xmlns:a16="http://schemas.microsoft.com/office/drawing/2014/main" id="{6F89056B-6BA4-8975-E49B-3386EA9133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29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8">
            <a:extLst>
              <a:ext uri="{FF2B5EF4-FFF2-40B4-BE49-F238E27FC236}">
                <a16:creationId xmlns:a16="http://schemas.microsoft.com/office/drawing/2014/main" id="{E8EE08A3-9B77-7999-C5D7-84DFE92EB0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12192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2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9">
            <a:extLst>
              <a:ext uri="{FF2B5EF4-FFF2-40B4-BE49-F238E27FC236}">
                <a16:creationId xmlns:a16="http://schemas.microsoft.com/office/drawing/2014/main" id="{F54839EA-2CFA-3876-056E-AAB808E08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8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30">
            <a:extLst>
              <a:ext uri="{FF2B5EF4-FFF2-40B4-BE49-F238E27FC236}">
                <a16:creationId xmlns:a16="http://schemas.microsoft.com/office/drawing/2014/main" id="{68604C06-66F0-5D8F-439B-DEED804A75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713"/>
            <a:ext cx="12192000" cy="485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47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A418D-5E31-25CF-9332-D052B460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all employee detail from EmployeeDetail table whose "FirstName" not start with any single character between 'a-p’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D2F498-4E88-B0A5-9A3E-2115F27C5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1" y="1008993"/>
            <a:ext cx="4903033" cy="3929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Case Study 2:</a:t>
            </a:r>
          </a:p>
        </p:txBody>
      </p:sp>
    </p:spTree>
    <p:extLst>
      <p:ext uri="{BB962C8B-B14F-4D97-AF65-F5344CB8AC3E}">
        <p14:creationId xmlns:p14="http://schemas.microsoft.com/office/powerpoint/2010/main" val="27969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31">
            <a:extLst>
              <a:ext uri="{FF2B5EF4-FFF2-40B4-BE49-F238E27FC236}">
                <a16:creationId xmlns:a16="http://schemas.microsoft.com/office/drawing/2014/main" id="{EBAFF65B-F6BD-0AB9-E218-B7E5B89263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1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A3480-B182-D35A-C924-3E49FC9C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many records will be there when we apply below joins.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down your answer in comment section below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inner join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left join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right join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3222D1-7B00-BA8E-5724-082DEC19F2D9}"/>
              </a:ext>
            </a:extLst>
          </p:cNvPr>
          <p:cNvSpPr txBox="1"/>
          <p:nvPr/>
        </p:nvSpPr>
        <p:spPr>
          <a:xfrm>
            <a:off x="5298595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Frequently Asked SQL Question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385B-E1D1-FD0D-A8CB-C495D4F565FD}"/>
              </a:ext>
            </a:extLst>
          </p:cNvPr>
          <p:cNvSpPr txBox="1"/>
          <p:nvPr/>
        </p:nvSpPr>
        <p:spPr>
          <a:xfrm>
            <a:off x="7295308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7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28AFB9-C33F-830F-2E63-47002B9CB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480" y="776474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Study 4:</a:t>
            </a:r>
          </a:p>
        </p:txBody>
      </p:sp>
    </p:spTree>
    <p:extLst>
      <p:ext uri="{BB962C8B-B14F-4D97-AF65-F5344CB8AC3E}">
        <p14:creationId xmlns:p14="http://schemas.microsoft.com/office/powerpoint/2010/main" val="4029167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A3480-B182-D35A-C924-3E49FC9C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Inner join - 8 (intersection of both tables)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Left join - 8+1=9 ( intersection + unmatched records from left table)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Right join - 8+1 ( similar to left join)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3222D1-7B00-BA8E-5724-082DEC19F2D9}"/>
              </a:ext>
            </a:extLst>
          </p:cNvPr>
          <p:cNvSpPr txBox="1"/>
          <p:nvPr/>
        </p:nvSpPr>
        <p:spPr>
          <a:xfrm>
            <a:off x="5298595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Frequently Asked SQL Question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385B-E1D1-FD0D-A8CB-C495D4F565FD}"/>
              </a:ext>
            </a:extLst>
          </p:cNvPr>
          <p:cNvSpPr txBox="1"/>
          <p:nvPr/>
        </p:nvSpPr>
        <p:spPr>
          <a:xfrm>
            <a:off x="7295308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7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932583-C7D8-61A0-0919-269D5E57B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567" y="760274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469265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AFA4FA-7FBF-32FA-3C07-DAB95E767574}"/>
              </a:ext>
            </a:extLst>
          </p:cNvPr>
          <p:cNvSpPr txBox="1"/>
          <p:nvPr/>
        </p:nvSpPr>
        <p:spPr>
          <a:xfrm>
            <a:off x="379828" y="126609"/>
            <a:ext cx="1104313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Self Join:</a:t>
            </a:r>
          </a:p>
          <a:p>
            <a:r>
              <a:rPr lang="en-US" dirty="0"/>
              <a:t>-- Creating sample tables</a:t>
            </a:r>
          </a:p>
          <a:p>
            <a:r>
              <a:rPr lang="en-US" dirty="0"/>
              <a:t>CREATE TABLE Employees (</a:t>
            </a:r>
          </a:p>
          <a:p>
            <a:r>
              <a:rPr lang="en-US" dirty="0"/>
              <a:t>    </a:t>
            </a:r>
            <a:r>
              <a:rPr lang="en-US" dirty="0" err="1"/>
              <a:t>EmployeeID</a:t>
            </a:r>
            <a:r>
              <a:rPr lang="en-US" dirty="0"/>
              <a:t> INT PRIMARY KEY,</a:t>
            </a:r>
          </a:p>
          <a:p>
            <a:r>
              <a:rPr lang="en-US" dirty="0"/>
              <a:t>    FirstName NVARCHAR(50),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 NVARCHAR(50),</a:t>
            </a:r>
          </a:p>
          <a:p>
            <a:r>
              <a:rPr lang="en-US" dirty="0"/>
              <a:t>    </a:t>
            </a:r>
            <a:r>
              <a:rPr lang="en-US" dirty="0" err="1"/>
              <a:t>ManagerID</a:t>
            </a:r>
            <a:r>
              <a:rPr lang="en-US" dirty="0"/>
              <a:t> INT -- </a:t>
            </a:r>
            <a:r>
              <a:rPr lang="en-US" dirty="0" err="1"/>
              <a:t>ManagerID</a:t>
            </a:r>
            <a:r>
              <a:rPr lang="en-US" dirty="0"/>
              <a:t> is a foreign key pointing to the </a:t>
            </a:r>
            <a:r>
              <a:rPr lang="en-US" dirty="0" err="1"/>
              <a:t>EmployeeID</a:t>
            </a:r>
            <a:r>
              <a:rPr lang="en-US" dirty="0"/>
              <a:t> of the manager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94C795-C819-B094-0E04-A4C19D77BEDF}"/>
              </a:ext>
            </a:extLst>
          </p:cNvPr>
          <p:cNvSpPr txBox="1"/>
          <p:nvPr/>
        </p:nvSpPr>
        <p:spPr>
          <a:xfrm>
            <a:off x="379828" y="2763848"/>
            <a:ext cx="10818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 Inserting sample data into the Employees table</a:t>
            </a:r>
          </a:p>
          <a:p>
            <a:r>
              <a:rPr lang="en-US" sz="1400" dirty="0"/>
              <a:t>INSERT INTO Employees (</a:t>
            </a:r>
            <a:r>
              <a:rPr lang="en-US" sz="1400" dirty="0" err="1"/>
              <a:t>EmployeeID</a:t>
            </a:r>
            <a:r>
              <a:rPr lang="en-US" sz="1400" dirty="0"/>
              <a:t>, FirstName, </a:t>
            </a:r>
            <a:r>
              <a:rPr lang="en-US" sz="1400" dirty="0" err="1"/>
              <a:t>LastName</a:t>
            </a:r>
            <a:r>
              <a:rPr lang="en-US" sz="1400" dirty="0"/>
              <a:t>, </a:t>
            </a:r>
            <a:r>
              <a:rPr lang="en-US" sz="1400" dirty="0" err="1"/>
              <a:t>ManagerID</a:t>
            </a:r>
            <a:r>
              <a:rPr lang="en-US" sz="1400" dirty="0"/>
              <a:t>)</a:t>
            </a:r>
          </a:p>
          <a:p>
            <a:r>
              <a:rPr lang="en-US" sz="1400" dirty="0"/>
              <a:t>VALUES</a:t>
            </a:r>
          </a:p>
          <a:p>
            <a:r>
              <a:rPr lang="en-US" sz="1400" dirty="0"/>
              <a:t>    (1, 'Rahul', 'Verma', NULL),     -- Rahul Verma is the top-level manager (no manager)</a:t>
            </a:r>
          </a:p>
          <a:p>
            <a:r>
              <a:rPr lang="en-US" sz="1400" dirty="0"/>
              <a:t>    (2, 'Priya', 'Sharma', 1),       -- Priya Sharma reports to Rahul Verma</a:t>
            </a:r>
          </a:p>
          <a:p>
            <a:r>
              <a:rPr lang="en-US" sz="1400" dirty="0"/>
              <a:t>    (3, 'Amit', 'Singh', 1),         -- Amit Singh also reports to Rahul Verma</a:t>
            </a:r>
          </a:p>
          <a:p>
            <a:r>
              <a:rPr lang="en-US" sz="1400" dirty="0"/>
              <a:t>    (4, 'Neha', 'Patel', 2),         -- Neha Patel reports to Priya Sharma</a:t>
            </a:r>
          </a:p>
          <a:p>
            <a:r>
              <a:rPr lang="en-US" sz="1400" dirty="0"/>
              <a:t>    (5, 'Vikas', 'Yadav', 2);        -- Vikas Yadav also reports to Priya Sharma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CF0482-D3D4-3850-6DA4-1FB93C016300}"/>
              </a:ext>
            </a:extLst>
          </p:cNvPr>
          <p:cNvSpPr txBox="1">
            <a:spLocks/>
          </p:cNvSpPr>
          <p:nvPr/>
        </p:nvSpPr>
        <p:spPr>
          <a:xfrm>
            <a:off x="3553996" y="2642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5:</a:t>
            </a:r>
          </a:p>
        </p:txBody>
      </p:sp>
    </p:spTree>
    <p:extLst>
      <p:ext uri="{BB962C8B-B14F-4D97-AF65-F5344CB8AC3E}">
        <p14:creationId xmlns:p14="http://schemas.microsoft.com/office/powerpoint/2010/main" val="1142596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C78D9-C2E0-4C26-0015-5941C5A3AD39}"/>
              </a:ext>
            </a:extLst>
          </p:cNvPr>
          <p:cNvSpPr txBox="1"/>
          <p:nvPr/>
        </p:nvSpPr>
        <p:spPr>
          <a:xfrm>
            <a:off x="2236763" y="2166424"/>
            <a:ext cx="8879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-- Self Join Example: Retrieve employees along with their manager names</a:t>
            </a:r>
          </a:p>
          <a:p>
            <a:r>
              <a:rPr lang="en-US" sz="1800" dirty="0"/>
              <a:t>SELECT </a:t>
            </a:r>
            <a:r>
              <a:rPr lang="en-US" sz="1800" dirty="0" err="1"/>
              <a:t>emp.FirstName</a:t>
            </a:r>
            <a:r>
              <a:rPr lang="en-US" sz="1800" dirty="0"/>
              <a:t> AS </a:t>
            </a:r>
            <a:r>
              <a:rPr lang="en-US" sz="1800" dirty="0" err="1"/>
              <a:t>EmployeeName</a:t>
            </a:r>
            <a:r>
              <a:rPr lang="en-US" sz="1800" dirty="0"/>
              <a:t>,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emp.LastName</a:t>
            </a:r>
            <a:r>
              <a:rPr lang="en-US" sz="1800" dirty="0"/>
              <a:t> AS </a:t>
            </a:r>
            <a:r>
              <a:rPr lang="en-US" sz="1800" dirty="0" err="1"/>
              <a:t>EmployeeLastName</a:t>
            </a:r>
            <a:r>
              <a:rPr lang="en-US" sz="1800" dirty="0"/>
              <a:t>,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mgr.FirstName</a:t>
            </a:r>
            <a:r>
              <a:rPr lang="en-US" sz="1800" dirty="0"/>
              <a:t> AS </a:t>
            </a:r>
            <a:r>
              <a:rPr lang="en-US" sz="1800" dirty="0" err="1"/>
              <a:t>ManagerName</a:t>
            </a:r>
            <a:r>
              <a:rPr lang="en-US" sz="1800" dirty="0"/>
              <a:t>,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mgr.LastName</a:t>
            </a:r>
            <a:r>
              <a:rPr lang="en-US" sz="1800" dirty="0"/>
              <a:t> AS </a:t>
            </a:r>
            <a:r>
              <a:rPr lang="en-US" sz="1800" dirty="0" err="1"/>
              <a:t>ManagerLastName</a:t>
            </a:r>
            <a:endParaRPr lang="en-US" sz="1800" dirty="0"/>
          </a:p>
          <a:p>
            <a:r>
              <a:rPr lang="en-US" sz="1800" dirty="0"/>
              <a:t>FROM Employees emp</a:t>
            </a:r>
          </a:p>
          <a:p>
            <a:r>
              <a:rPr lang="en-US" sz="1800" dirty="0"/>
              <a:t>LEFT JOIN Employees </a:t>
            </a:r>
            <a:r>
              <a:rPr lang="en-US" sz="1800" dirty="0" err="1"/>
              <a:t>mgr</a:t>
            </a:r>
            <a:r>
              <a:rPr lang="en-US" sz="1800" dirty="0"/>
              <a:t> ON </a:t>
            </a:r>
            <a:r>
              <a:rPr lang="en-US" sz="1800" dirty="0" err="1"/>
              <a:t>emp.ManagerID</a:t>
            </a:r>
            <a:r>
              <a:rPr lang="en-US" sz="1800" dirty="0"/>
              <a:t> = </a:t>
            </a:r>
            <a:r>
              <a:rPr lang="en-US" sz="1800" dirty="0" err="1"/>
              <a:t>mgr.EmployeeID</a:t>
            </a:r>
            <a:r>
              <a:rPr lang="en-US" sz="1800" dirty="0"/>
              <a:t>;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441480" y="776474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5 continue…:</a:t>
            </a:r>
          </a:p>
        </p:txBody>
      </p:sp>
    </p:spTree>
    <p:extLst>
      <p:ext uri="{BB962C8B-B14F-4D97-AF65-F5344CB8AC3E}">
        <p14:creationId xmlns:p14="http://schemas.microsoft.com/office/powerpoint/2010/main" val="3858885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32">
            <a:extLst>
              <a:ext uri="{FF2B5EF4-FFF2-40B4-BE49-F238E27FC236}">
                <a16:creationId xmlns:a16="http://schemas.microsoft.com/office/drawing/2014/main" id="{BE8DA586-DE75-77F5-96D9-A65393414F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713"/>
            <a:ext cx="12192000" cy="20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43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B388-321C-B46C-8A26-AFC6E5224D84}"/>
              </a:ext>
            </a:extLst>
          </p:cNvPr>
          <p:cNvSpPr txBox="1">
            <a:spLocks/>
          </p:cNvSpPr>
          <p:nvPr/>
        </p:nvSpPr>
        <p:spPr>
          <a:xfrm>
            <a:off x="1524000" y="257133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End of Day 4</a:t>
            </a:r>
          </a:p>
          <a:p>
            <a:pPr algn="ctr"/>
            <a:r>
              <a:rPr lang="en-IN" dirty="0"/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val="280015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B8C93-9175-A41F-CA45-4CE141AD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 all users with first names not ending with letters between n–s.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3A578-11A0-7717-98FD-EB72A11F2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7" y="1238472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Study 3: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4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B8C93-9175-A41F-CA45-4CE141AD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 all users with first names not ending with letters between n–s.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3A578-11A0-7717-98FD-EB72A11F2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users WHERE first_name LIKE ‘%[^n-s]'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CB41B7-CAFE-168B-E463-7011F7874817}"/>
              </a:ext>
            </a:extLst>
          </p:cNvPr>
          <p:cNvSpPr txBox="1">
            <a:spLocks/>
          </p:cNvSpPr>
          <p:nvPr/>
        </p:nvSpPr>
        <p:spPr>
          <a:xfrm>
            <a:off x="1523997" y="1238472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857568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EE4E-D42C-9A05-104C-9FB86AF6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First: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DC140-F057-0205-4F7E-9585960E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>
            <a:noAutofit/>
          </a:bodyPr>
          <a:lstStyle/>
          <a:p>
            <a:r>
              <a:rPr lang="en-US" sz="1400" dirty="0"/>
              <a:t>-- Create the Product table with the </a:t>
            </a:r>
            <a:r>
              <a:rPr lang="en-US" sz="1400" dirty="0" err="1"/>
              <a:t>StateProvinceCode</a:t>
            </a:r>
            <a:r>
              <a:rPr lang="en-US" sz="1400" dirty="0"/>
              <a:t> column</a:t>
            </a:r>
          </a:p>
          <a:p>
            <a:r>
              <a:rPr lang="en-US" sz="1400" dirty="0"/>
              <a:t>CREATE TABLE Product (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ProductID</a:t>
            </a:r>
            <a:r>
              <a:rPr lang="en-US" sz="1400" dirty="0"/>
              <a:t> INT PRIMARY KEY,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ProductNumber</a:t>
            </a:r>
            <a:r>
              <a:rPr lang="en-US" sz="1400" dirty="0"/>
              <a:t> VARCHAR(10),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StateProvinceCode</a:t>
            </a:r>
            <a:r>
              <a:rPr lang="en-US" sz="1400" dirty="0"/>
              <a:t> VARCHAR(2)  -- Add the </a:t>
            </a:r>
            <a:r>
              <a:rPr lang="en-US" sz="1400" dirty="0" err="1"/>
              <a:t>StateProvinceCode</a:t>
            </a:r>
            <a:r>
              <a:rPr lang="en-US" sz="1400" dirty="0"/>
              <a:t> column</a:t>
            </a:r>
          </a:p>
          <a:p>
            <a:r>
              <a:rPr lang="en-US" sz="1400" dirty="0"/>
              <a:t>);</a:t>
            </a:r>
          </a:p>
          <a:p>
            <a:r>
              <a:rPr lang="en-US" sz="1400" dirty="0"/>
              <a:t>-- Insert 10 random values into the table</a:t>
            </a:r>
          </a:p>
          <a:p>
            <a:r>
              <a:rPr lang="en-US" sz="1400" dirty="0"/>
              <a:t>INSERT INTO Product (</a:t>
            </a:r>
            <a:r>
              <a:rPr lang="en-US" sz="1400" dirty="0" err="1"/>
              <a:t>ProductID</a:t>
            </a:r>
            <a:r>
              <a:rPr lang="en-US" sz="1400" dirty="0"/>
              <a:t>, </a:t>
            </a:r>
            <a:r>
              <a:rPr lang="en-US" sz="1400" dirty="0" err="1"/>
              <a:t>ProductNumber</a:t>
            </a:r>
            <a:r>
              <a:rPr lang="en-US" sz="1400" dirty="0"/>
              <a:t>, </a:t>
            </a:r>
            <a:r>
              <a:rPr lang="en-US" sz="1400" dirty="0" err="1"/>
              <a:t>StateProvinceCode</a:t>
            </a:r>
            <a:r>
              <a:rPr lang="en-US" sz="1400" dirty="0"/>
              <a:t>)</a:t>
            </a:r>
          </a:p>
          <a:p>
            <a:r>
              <a:rPr lang="en-US" sz="1400" dirty="0"/>
              <a:t>VALUES</a:t>
            </a:r>
          </a:p>
          <a:p>
            <a:r>
              <a:rPr lang="en-US" sz="1400" dirty="0"/>
              <a:t>    (1, 'LA-123', 'CA'),</a:t>
            </a:r>
          </a:p>
          <a:p>
            <a:r>
              <a:rPr lang="en-US" sz="1400" dirty="0"/>
              <a:t>    (2, 'LB-456', 'NY'),</a:t>
            </a:r>
          </a:p>
          <a:p>
            <a:r>
              <a:rPr lang="en-US" sz="1400" dirty="0"/>
              <a:t>    (3, 'LC-789', 'TX'),</a:t>
            </a:r>
          </a:p>
          <a:p>
            <a:r>
              <a:rPr lang="en-US" sz="1400" dirty="0"/>
              <a:t>    (4, 'LD-135', 'FL'),</a:t>
            </a:r>
          </a:p>
          <a:p>
            <a:r>
              <a:rPr lang="en-US" sz="1400" dirty="0"/>
              <a:t>    (5, 'LE-246', 'CA'),</a:t>
            </a:r>
          </a:p>
          <a:p>
            <a:r>
              <a:rPr lang="en-US" sz="1400" dirty="0"/>
              <a:t>    (6, 'LF-357', 'NY'),</a:t>
            </a:r>
          </a:p>
          <a:p>
            <a:r>
              <a:rPr lang="en-US" sz="1400" dirty="0"/>
              <a:t>    (7, 'LG-999', 'TX'),</a:t>
            </a:r>
          </a:p>
          <a:p>
            <a:r>
              <a:rPr lang="en-US" sz="1400" dirty="0"/>
              <a:t>    (8, 'LH-123', 'FL'),</a:t>
            </a:r>
          </a:p>
          <a:p>
            <a:r>
              <a:rPr lang="en-US" sz="1400" dirty="0"/>
              <a:t>    (9, 'LI-456', 'CA'),</a:t>
            </a:r>
          </a:p>
          <a:p>
            <a:r>
              <a:rPr lang="en-US" sz="1400" dirty="0"/>
              <a:t>    (10, 'LJ-789', 'NY'),</a:t>
            </a:r>
          </a:p>
          <a:p>
            <a:r>
              <a:rPr lang="en-US" sz="1400" dirty="0"/>
              <a:t>    (11, 'LK-246', 'TX'),</a:t>
            </a:r>
          </a:p>
          <a:p>
            <a:r>
              <a:rPr lang="en-US" sz="1400" dirty="0"/>
              <a:t>    (12, 'LL-357', 'FL'),</a:t>
            </a:r>
          </a:p>
          <a:p>
            <a:r>
              <a:rPr lang="en-US" sz="1400" dirty="0"/>
              <a:t>    (13, 'LM-999', 'CA'),</a:t>
            </a:r>
          </a:p>
          <a:p>
            <a:r>
              <a:rPr lang="en-US" sz="1400" dirty="0"/>
              <a:t>    (14, 'LN-123', 'NY'),</a:t>
            </a:r>
          </a:p>
          <a:p>
            <a:r>
              <a:rPr lang="en-US" sz="1400" dirty="0"/>
              <a:t>    (15, 'LO-456', 'TX'),</a:t>
            </a:r>
          </a:p>
          <a:p>
            <a:r>
              <a:rPr lang="en-US" sz="1400" dirty="0"/>
              <a:t>    (16, 'LP-789', 'FL'),</a:t>
            </a:r>
          </a:p>
          <a:p>
            <a:r>
              <a:rPr lang="en-US" sz="1400" dirty="0"/>
              <a:t>    (17, 'LQ-135', 'CA'),</a:t>
            </a:r>
          </a:p>
          <a:p>
            <a:r>
              <a:rPr lang="en-US" sz="1400" dirty="0"/>
              <a:t>    (18, 'LR-246', 'NY'),</a:t>
            </a:r>
          </a:p>
          <a:p>
            <a:r>
              <a:rPr lang="en-US" sz="1400" dirty="0"/>
              <a:t>    (19, 'LS-357', 'TX'),</a:t>
            </a:r>
          </a:p>
          <a:p>
            <a:r>
              <a:rPr lang="en-US" sz="1400" dirty="0"/>
              <a:t>    (20, 'LT-999', 'FL');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13EB9D-6EB8-A52D-8E89-CA1B3C25BA68}"/>
              </a:ext>
            </a:extLst>
          </p:cNvPr>
          <p:cNvSpPr txBox="1">
            <a:spLocks/>
          </p:cNvSpPr>
          <p:nvPr/>
        </p:nvSpPr>
        <p:spPr>
          <a:xfrm>
            <a:off x="6705600" y="1825625"/>
            <a:ext cx="5765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-- Insert 10 random values into the table</a:t>
            </a:r>
          </a:p>
          <a:p>
            <a:r>
              <a:rPr lang="en-US" sz="1400" dirty="0"/>
              <a:t>INSERT INTO Product (</a:t>
            </a:r>
            <a:r>
              <a:rPr lang="en-US" sz="1400" dirty="0" err="1"/>
              <a:t>ProductID</a:t>
            </a:r>
            <a:r>
              <a:rPr lang="en-US" sz="1400" dirty="0"/>
              <a:t>, </a:t>
            </a:r>
            <a:r>
              <a:rPr lang="en-US" sz="1400" dirty="0" err="1"/>
              <a:t>ProductNumber</a:t>
            </a:r>
            <a:r>
              <a:rPr lang="en-US" sz="1400" dirty="0"/>
              <a:t>, </a:t>
            </a:r>
            <a:r>
              <a:rPr lang="en-US" sz="1400" dirty="0" err="1"/>
              <a:t>StateProvinceCode</a:t>
            </a:r>
            <a:r>
              <a:rPr lang="en-US" sz="1400" dirty="0"/>
              <a:t>)</a:t>
            </a:r>
          </a:p>
          <a:p>
            <a:r>
              <a:rPr lang="en-US" sz="1400" dirty="0"/>
              <a:t>VALUES</a:t>
            </a:r>
          </a:p>
          <a:p>
            <a:r>
              <a:rPr lang="en-US" sz="1400" dirty="0"/>
              <a:t>    (11, 'LK-246', 'TX'),</a:t>
            </a:r>
          </a:p>
          <a:p>
            <a:r>
              <a:rPr lang="en-US" sz="1400" dirty="0"/>
              <a:t>    (12, 'LL-357', 'FL'),</a:t>
            </a:r>
          </a:p>
          <a:p>
            <a:r>
              <a:rPr lang="en-US" sz="1400" dirty="0"/>
              <a:t>    (13, 'LM-999', 'CA'),</a:t>
            </a:r>
          </a:p>
          <a:p>
            <a:r>
              <a:rPr lang="en-US" sz="1400" dirty="0"/>
              <a:t>    (14, 'LN-123', 'NY'),</a:t>
            </a:r>
          </a:p>
          <a:p>
            <a:r>
              <a:rPr lang="en-US" sz="1400" dirty="0"/>
              <a:t>    (15, 'LO-456', 'TX'),</a:t>
            </a:r>
          </a:p>
          <a:p>
            <a:r>
              <a:rPr lang="en-US" sz="1400" dirty="0"/>
              <a:t>    (16, 'LP-789', 'FL'),</a:t>
            </a:r>
          </a:p>
          <a:p>
            <a:r>
              <a:rPr lang="en-US" sz="1400" dirty="0"/>
              <a:t>    (17, 'LQ-135', 'CA'),</a:t>
            </a:r>
          </a:p>
          <a:p>
            <a:r>
              <a:rPr lang="en-US" sz="1400" dirty="0"/>
              <a:t>    (18, 'LR-246', 'NY'),</a:t>
            </a:r>
          </a:p>
          <a:p>
            <a:r>
              <a:rPr lang="en-US" sz="1400" dirty="0"/>
              <a:t>    (19, 'LS-357', 'TX'),</a:t>
            </a:r>
          </a:p>
          <a:p>
            <a:r>
              <a:rPr lang="en-US" sz="1400" dirty="0"/>
              <a:t>    (20, 'LT-999', 'FL');</a:t>
            </a:r>
          </a:p>
        </p:txBody>
      </p:sp>
    </p:spTree>
    <p:extLst>
      <p:ext uri="{BB962C8B-B14F-4D97-AF65-F5344CB8AC3E}">
        <p14:creationId xmlns:p14="http://schemas.microsoft.com/office/powerpoint/2010/main" val="133345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FROM </a:t>
            </a:r>
            <a:r>
              <a:rPr lang="en-US" dirty="0" err="1"/>
              <a:t>StateProvince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StateProvinceCode</a:t>
            </a:r>
            <a:r>
              <a:rPr lang="en-US" dirty="0"/>
              <a:t> LIKE 'A[BKL]';</a:t>
            </a:r>
          </a:p>
        </p:txBody>
      </p:sp>
    </p:spTree>
    <p:extLst>
      <p:ext uri="{BB962C8B-B14F-4D97-AF65-F5344CB8AC3E}">
        <p14:creationId xmlns:p14="http://schemas.microsoft.com/office/powerpoint/2010/main" val="3201792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1434</Words>
  <Application>Microsoft Office PowerPoint</Application>
  <PresentationFormat>Widescreen</PresentationFormat>
  <Paragraphs>226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Söhne</vt:lpstr>
      <vt:lpstr>Söhne Mono</vt:lpstr>
      <vt:lpstr>Office Theme</vt:lpstr>
      <vt:lpstr>Day 4</vt:lpstr>
      <vt:lpstr>Case Study 1:  Get all employee detail from Employee Detail table whose "FirstName" start with any single character between 'a-p'</vt:lpstr>
      <vt:lpstr>Solution:  Get all employee detail from EmployeeDetail table whose "FirstName" start with any single character between 'a-p'</vt:lpstr>
      <vt:lpstr>Get all employee detail from Employee. Detail table whose "FirstName" not start with any single character between 'a-p’</vt:lpstr>
      <vt:lpstr>Get all employee detail from EmployeeDetail table whose "FirstName" not start with any single character between 'a-p’</vt:lpstr>
      <vt:lpstr>Find all users with first names not ending with letters between n–s. </vt:lpstr>
      <vt:lpstr>Find all users with first names not ending with letters between n–s. </vt:lpstr>
      <vt:lpstr>Create table First:</vt:lpstr>
      <vt:lpstr>String:</vt:lpstr>
      <vt:lpstr>String:</vt:lpstr>
      <vt:lpstr>String:</vt:lpstr>
      <vt:lpstr>String:</vt:lpstr>
      <vt:lpstr>String:</vt:lpstr>
      <vt:lpstr>String:</vt:lpstr>
      <vt:lpstr>String:</vt:lpstr>
      <vt:lpstr>String:</vt:lpstr>
      <vt:lpstr>String:</vt:lpstr>
      <vt:lpstr>String: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records will be there when we apply below joins. Comment down your answer in comment section below  1. inner join 2. left join 3. right join </vt:lpstr>
      <vt:lpstr>1. Inner join - 8 (intersection of both tables)  2. Left join - 8+1=9 ( intersection + unmatched records from left table)  3. Right join - 8+1 ( similar to left join)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</dc:title>
  <dc:creator>sachin saxena</dc:creator>
  <cp:lastModifiedBy>Sachin Saxena</cp:lastModifiedBy>
  <cp:revision>31</cp:revision>
  <dcterms:created xsi:type="dcterms:W3CDTF">2023-07-17T10:48:24Z</dcterms:created>
  <dcterms:modified xsi:type="dcterms:W3CDTF">2023-09-14T13:28:18Z</dcterms:modified>
</cp:coreProperties>
</file>